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5143500" cx="9144000"/>
  <p:notesSz cx="6858000" cy="9144000"/>
  <p:embeddedFontLst>
    <p:embeddedFont>
      <p:font typeface="Anton"/>
      <p:regular r:id="rId82"/>
    </p:embeddedFont>
    <p:embeddedFont>
      <p:font typeface="Roboto"/>
      <p:regular r:id="rId83"/>
      <p:bold r:id="rId84"/>
      <p:italic r:id="rId85"/>
      <p:boldItalic r:id="rId86"/>
    </p:embeddedFont>
    <p:embeddedFont>
      <p:font typeface="Lato"/>
      <p:regular r:id="rId87"/>
      <p:bold r:id="rId88"/>
      <p:italic r:id="rId89"/>
      <p:boldItalic r:id="rId90"/>
    </p:embeddedFont>
    <p:embeddedFont>
      <p:font typeface="Lato Light"/>
      <p:regular r:id="rId91"/>
      <p:bold r:id="rId92"/>
      <p:italic r:id="rId93"/>
      <p:boldItalic r:id="rId94"/>
    </p:embeddedFont>
    <p:embeddedFont>
      <p:font typeface="Didact Gothic"/>
      <p:regular r:id="rId95"/>
    </p:embeddedFont>
    <p:embeddedFont>
      <p:font typeface="Helvetica Neue"/>
      <p:regular r:id="rId96"/>
      <p:bold r:id="rId97"/>
      <p:italic r:id="rId98"/>
      <p:boldItalic r:id="rId99"/>
    </p:embeddedFont>
    <p:embeddedFont>
      <p:font typeface="Helvetica Neue Light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1708F9-82FE-4667-B9ED-1434B5F02EC3}">
  <a:tblStyle styleId="{621708F9-82FE-4667-B9ED-1434B5F02E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Light-boldItalic.fntdata"/><Relationship Id="rId102" Type="http://schemas.openxmlformats.org/officeDocument/2006/relationships/font" Target="fonts/HelveticaNeueLight-italic.fntdata"/><Relationship Id="rId101" Type="http://schemas.openxmlformats.org/officeDocument/2006/relationships/font" Target="fonts/HelveticaNeueLight-bold.fntdata"/><Relationship Id="rId100" Type="http://schemas.openxmlformats.org/officeDocument/2006/relationships/font" Target="fonts/HelveticaNeue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DidactGothic-regular.fntdata"/><Relationship Id="rId94" Type="http://schemas.openxmlformats.org/officeDocument/2006/relationships/font" Target="fonts/LatoLight-boldItalic.fntdata"/><Relationship Id="rId97" Type="http://schemas.openxmlformats.org/officeDocument/2006/relationships/font" Target="fonts/HelveticaNeue-bold.fntdata"/><Relationship Id="rId96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99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Light-regular.fntdata"/><Relationship Id="rId90" Type="http://schemas.openxmlformats.org/officeDocument/2006/relationships/font" Target="fonts/Lato-boldItalic.fntdata"/><Relationship Id="rId93" Type="http://schemas.openxmlformats.org/officeDocument/2006/relationships/font" Target="fonts/LatoLight-italic.fntdata"/><Relationship Id="rId92" Type="http://schemas.openxmlformats.org/officeDocument/2006/relationships/font" Target="fonts/Lato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86" Type="http://schemas.openxmlformats.org/officeDocument/2006/relationships/font" Target="fonts/Roboto-boldItalic.fntdata"/><Relationship Id="rId85" Type="http://schemas.openxmlformats.org/officeDocument/2006/relationships/font" Target="fonts/Roboto-italic.fntdata"/><Relationship Id="rId88" Type="http://schemas.openxmlformats.org/officeDocument/2006/relationships/font" Target="fonts/Lato-bold.fntdata"/><Relationship Id="rId87" Type="http://schemas.openxmlformats.org/officeDocument/2006/relationships/font" Target="fonts/Lato-regular.fntdata"/><Relationship Id="rId89" Type="http://schemas.openxmlformats.org/officeDocument/2006/relationships/font" Target="fonts/Lato-italic.fntdata"/><Relationship Id="rId80" Type="http://schemas.openxmlformats.org/officeDocument/2006/relationships/slide" Target="slides/slide74.xml"/><Relationship Id="rId82" Type="http://schemas.openxmlformats.org/officeDocument/2006/relationships/font" Target="fonts/Anton-regular.fntdata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e8faa3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0e8faa3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e8faa3da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e8faa3da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e8faa3da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e8faa3da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c3a03a7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c3a03a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f96287cd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f96287c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c3a03a7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c3a03a7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e8faa3da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e8faa3da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c3a03a79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c3a03a7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c3a03a79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c3a03a79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f96287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f96287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96287c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96287c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e8faa3da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e8faa3da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96287c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f96287c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f96287cd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f96287cd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f96287c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f96287c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f96287cd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f96287cd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f96287c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f96287c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f96287cd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f96287cd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f96287cd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f96287cd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f96287cd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f96287cd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f96287cd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f96287cd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f96287c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f96287c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8faa3da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e8faa3da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f96287cd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f96287cd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f96287cd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f96287cd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f96287cd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f96287cd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f96287cd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f96287cd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96287cd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96287cd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f96287cd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f96287cd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6287cdd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0f96287cd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f96287cd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f96287cd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f96287cd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f96287cd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f96287cd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f96287cd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e8faa3da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e8faa3da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f96287cdd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f96287cd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f96287cd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f96287cd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96287cd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f96287cd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f96287cd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f96287cd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96287cdd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f96287cdd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f96287cdd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f96287cdd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f96287cd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f96287cd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dc598fa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dc598fa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dc598fa0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dc598fa0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dc598fa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dc598fa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043ba622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1043ba622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084278a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084278a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084278a0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084278a0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084278a0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084278a0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084278a0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084278a0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084278a0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084278a0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043ba6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043ba6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043ba61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043ba61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043ba61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043ba61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043ba617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043ba61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043ba61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043ba61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e8faa3da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e8faa3da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043ba617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043ba61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043ba61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043ba61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43ba6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43ba6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043ba62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043ba62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043ba62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043ba62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043ba62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043ba62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e8faa3da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0e8faa3da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e8faa3da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e8faa3da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f63b8d7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f63b8d7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043ba622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043ba622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8faa3da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8faa3da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043ba622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1043ba622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1043ba622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1043ba62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e8faa3da4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e8faa3da4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e8faa3da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e8faa3da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e8faa3da4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e8faa3da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e8faa3da4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e8faa3da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43ba62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043ba62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043ba6227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1043ba622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hyperlink" Target="https://coderhouse.typeform.com/to/nRSvWstq#camada=xxxxx&amp;studentemail=xxxxx" TargetMode="External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apvarun/toastify-js/blob/master/README.m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40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Relationship Id="rId4" Type="http://schemas.openxmlformats.org/officeDocument/2006/relationships/hyperlink" Target="https://moment.github.io/luxon/#/formatting?id=preset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Relationship Id="rId4" Type="http://schemas.openxmlformats.org/officeDocument/2006/relationships/image" Target="../media/image4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gif"/><Relationship Id="rId4" Type="http://schemas.openxmlformats.org/officeDocument/2006/relationships/image" Target="../media/image52.gif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gif"/><Relationship Id="rId4" Type="http://schemas.openxmlformats.org/officeDocument/2006/relationships/image" Target="../media/image5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hyperlink" Target="https://docs.google.com/document/d/1jnu7JSllL5hl096fjaClcI8FTcUkYZBaBs-ZGanRdt4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938750" y="1632650"/>
            <a:ext cx="5266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¿QUÉ SON LAS LIBRERÍAS?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000950" y="11215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LIBRERÍAS EN JAVASCRIPT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130675" y="18412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 códigos pre-escritos que facilitan el desarrollo de aplicaciones. Podemos pensar las librerías como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pequeños programas escritos por terceros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podemos incorporar a nuestra aplicación para resolver problemas determinados.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/>
        </p:nvSpPr>
        <p:spPr>
          <a:xfrm>
            <a:off x="4073450" y="1852725"/>
            <a:ext cx="44694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Funcionan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cajas de herramientas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resuelven problemas recurrentes de forma rápida y eficiente. Podemos incorporarlas y utilizarlas a discreción según nuestra demanda 🔧.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073450" y="1191650"/>
            <a:ext cx="4196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LIBRERÍAS EN JAVASCRIPT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4049125" y="2272288"/>
            <a:ext cx="44694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Toastify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Luxon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049125" y="1611213"/>
            <a:ext cx="4196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EN ESTA CLASE VEREMOS…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27"/>
          <p:cNvCxnSpPr>
            <a:stCxn id="180" idx="0"/>
            <a:endCxn id="181" idx="2"/>
          </p:cNvCxnSpPr>
          <p:nvPr/>
        </p:nvCxnSpPr>
        <p:spPr>
          <a:xfrm>
            <a:off x="4572000" y="1580813"/>
            <a:ext cx="0" cy="27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7"/>
          <p:cNvSpPr txBox="1"/>
          <p:nvPr/>
        </p:nvSpPr>
        <p:spPr>
          <a:xfrm>
            <a:off x="0" y="559325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¿QUÉ PROBLEMAS PUEDEN RESOLVER? 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2726700" y="158081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Validación de datos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6700" y="219526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Interfaces visuales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2726700" y="280971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Manejos de fechas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726700" y="3424163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AJAX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2726700" y="3965688"/>
            <a:ext cx="3690600" cy="3891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¡Y más! 🤩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2013100" y="20772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IMPLEMENTACIÓN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486450" y="1312275"/>
            <a:ext cx="8171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librerías se incorporan al proyecto como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📂. Se vinculan a nuestra aplicación en el HTML como cualquier otro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script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Javascript.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 ser con la descarga de los archivos de la librería: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75300" y="6444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DESCARGA DE ARCHIVOS O CDN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847800" y="3305375"/>
            <a:ext cx="744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también puede ser a través de un CDN:</a:t>
            </a:r>
            <a:endParaRPr sz="1200"/>
          </a:p>
        </p:txBody>
      </p:sp>
      <p:sp>
        <p:nvSpPr>
          <p:cNvPr id="199" name="Google Shape;199;p29"/>
          <p:cNvSpPr/>
          <p:nvPr/>
        </p:nvSpPr>
        <p:spPr>
          <a:xfrm>
            <a:off x="847800" y="2556988"/>
            <a:ext cx="7448400" cy="5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909150" y="2615050"/>
            <a:ext cx="635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8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8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8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"js/libreria.js"</a:t>
            </a: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80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80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/>
          </a:p>
        </p:txBody>
      </p:sp>
      <p:sp>
        <p:nvSpPr>
          <p:cNvPr id="201" name="Google Shape;201;p29"/>
          <p:cNvSpPr/>
          <p:nvPr/>
        </p:nvSpPr>
        <p:spPr>
          <a:xfrm>
            <a:off x="279675" y="3736475"/>
            <a:ext cx="8682000" cy="57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79625" y="3736475"/>
            <a:ext cx="868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 </a:t>
            </a:r>
            <a:r>
              <a:rPr lang="es" sz="13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3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"https://cdnjs.cloudflare.com/ajax/libs/moment.js/2.29.1/moment.min.js"</a:t>
            </a: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3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/>
          </a:p>
        </p:txBody>
      </p:sp>
      <p:sp>
        <p:nvSpPr>
          <p:cNvPr id="203" name="Google Shape;203;p29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486450" y="1235150"/>
            <a:ext cx="81711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práctica común consiste en cargarlas en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ormato minificado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minified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archivos JS cuyo contenido se encuentra escrito en una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única línea y de corrido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sin saltos de línea ni espacios innecesarios para achicarlos 🙌.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875300" y="6931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ARCHIVOS MINIFICADOS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-162600" y="2172350"/>
            <a:ext cx="7604100" cy="3993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bien ¿Qué es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 minificado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👀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2013100" y="20772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DOCUMENTACIÓN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486450" y="1235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de instrucciones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la implementación y manejo de las librerías 📋. Es muy importante trabajar con ella.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1875300" y="6931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219600"/>
            <a:ext cx="57340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" name="Google Shape;63;p15">
            <a:hlinkClick r:id="rId4"/>
          </p:cNvPr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MíRALO AQUí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4" name="Google Shape;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0" l="43987" r="9763" t="0"/>
          <a:stretch/>
        </p:blipFill>
        <p:spPr>
          <a:xfrm>
            <a:off x="4097775" y="0"/>
            <a:ext cx="5046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-162600" y="136225"/>
            <a:ext cx="24243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25" y="4736850"/>
            <a:ext cx="1067075" cy="2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486450" y="1235150"/>
            <a:ext cx="3307200" cy="25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Recordatorio 🚨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buen desarrollador se destaca por poseer la habilidad de trabajar con estos tipos de documentos y herramientas ¡No olvides practicarlo! 💪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SWEET ALERT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486450" y="1235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alertas personalizadas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atractivas, sencillas, customizables e interactivas. Reemplaza el típico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alert() tradicional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💬.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918750" y="43145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00" y="2730300"/>
            <a:ext cx="3118526" cy="1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75" y="2730299"/>
            <a:ext cx="4042675" cy="12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1064463" y="2292338"/>
            <a:ext cx="2559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5259500" y="2346963"/>
            <a:ext cx="25590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Alert () Tradicional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486450" y="1089250"/>
            <a:ext cx="81711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debemos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implementarla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vimos anteriormente.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Luego, siguiendo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 el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ítem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installation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tenemos las instrucciones de cómo proceder: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¡Y listo! Una vez agregada, ya podemos utilizarla 🚀.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875300" y="4985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INSTALARLA?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510700" y="2735900"/>
            <a:ext cx="8171100" cy="6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510700" y="2857100"/>
            <a:ext cx="808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6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"//cdn.jsdelivr.net/npm/sweetalert2@11"</a:t>
            </a: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6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/>
        </p:nvSpPr>
        <p:spPr>
          <a:xfrm>
            <a:off x="431700" y="100410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Ahora, podemos disparar alertas a través del método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.fire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global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Swal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875300" y="41340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USARLA?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437700" y="1751100"/>
            <a:ext cx="8268600" cy="156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361800" y="3442500"/>
            <a:ext cx="84204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recibe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por parámetro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Puede recibir distintas propiedades y valores, generando distintos resultados. Esto nos permite customizar la alerta 🎨.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437700" y="1751100"/>
            <a:ext cx="75147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'Do you want to continue?'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'Cool'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541200" y="1665850"/>
            <a:ext cx="8061600" cy="26385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668850" y="1665850"/>
            <a:ext cx="78063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 viene estilado con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se recomienda tenerlo integrado para lograr un mejor resultado visual 😎.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listan todas las propiedades y valores posibles que se pueden definir para configurar el alert 📋. Y en su sección “Recipe Gallery” hay muchos ejemplos.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importante definir siempre: los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esperado en nuestro script 🎯.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431700" y="818175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tips 🙌: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5070550" y="0"/>
            <a:ext cx="4073400" cy="5143500"/>
          </a:xfrm>
          <a:prstGeom prst="rect">
            <a:avLst/>
          </a:prstGeom>
          <a:solidFill>
            <a:srgbClr val="9494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133725" y="1297825"/>
            <a:ext cx="4353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SWEET ALERT EN EVENTO CLICK ME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974023"/>
            <a:ext cx="3569700" cy="30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470325" y="2229700"/>
            <a:ext cx="3517200" cy="1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Generalmente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alertas están vinculadas a determinados eventos. Veamos, por ejemplo,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aplicado al evento de un click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🖱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470350" y="1466788"/>
            <a:ext cx="35172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CLICK ME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25" y="4736850"/>
            <a:ext cx="1067075" cy="2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0" y="693100"/>
            <a:ext cx="9144000" cy="445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SWEET ALERT EN EVENTO CLICK ME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456025" y="797200"/>
            <a:ext cx="7320000" cy="4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"myBtn"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Click me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"//cdn.jsdelivr.net/npm/sweetalert2@11"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"app.js"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// JS</a:t>
            </a:r>
            <a:endParaRPr sz="115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'#myBtn'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'Genial!'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'Haz clickeado el botón!'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'Cool'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generado tiene: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ícono (success), título, texto y botón de confirmación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Podemos generar distintos alert modificando estas características: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951" y="1988602"/>
            <a:ext cx="3425385" cy="2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>
            <a:off x="825675" y="1988600"/>
            <a:ext cx="38910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1020213" y="1988600"/>
            <a:ext cx="34776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 inesperado'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'error'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=( 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/>
          <p:nvPr/>
        </p:nvSpPr>
        <p:spPr>
          <a:xfrm>
            <a:off x="825675" y="1988600"/>
            <a:ext cx="38910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modificar la estructura por default del alert. Podemos cambiar la posición, agregar un timer, o eliminar el botón con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showConfirmButton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entre otras propiedades.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00" y="1988588"/>
            <a:ext cx="31908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954425" y="2228900"/>
            <a:ext cx="36177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'top-end'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'Your work has been saved'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showConfirmButton: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timer: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endParaRPr sz="11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2054238" y="2167113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LIBRERÍAS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2022750" y="15967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13.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50" y="4797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es posible agregar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imágenes: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550" y="2001700"/>
            <a:ext cx="2563025" cy="2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/>
          <p:nvPr/>
        </p:nvSpPr>
        <p:spPr>
          <a:xfrm>
            <a:off x="825675" y="1988600"/>
            <a:ext cx="4086900" cy="22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825675" y="2001700"/>
            <a:ext cx="40869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'Sweet!'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'Modal with a custom image.'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imageUrl: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'https://unsplash.it/400/200'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imageWidth: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imageHeight: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imageAlt: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'Custom image'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/>
        </p:nvSpPr>
        <p:spPr>
          <a:xfrm>
            <a:off x="431700" y="742675"/>
            <a:ext cx="8280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¡Modificar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es una opción!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388" y="1821100"/>
            <a:ext cx="4515600" cy="221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13" y="1821100"/>
            <a:ext cx="4255784" cy="22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/>
        </p:nvSpPr>
        <p:spPr>
          <a:xfrm>
            <a:off x="544800" y="1471300"/>
            <a:ext cx="31008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 posibilidad es refinar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botones de confirmación y cancelación, controlando qué se hace luego en cada caso: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-162600" y="136225"/>
            <a:ext cx="38835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4036975" y="0"/>
            <a:ext cx="5106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'Está seguro de eliminar el producto?'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'warning'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showCancelButton: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confirmButtonText: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'Sí, seguro'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cancelButtonText: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'No, no quiero'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isConfirmed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Swal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fire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'Borrado!'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icon: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'success'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'El archivo ha sido borrado'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431700" y="754800"/>
            <a:ext cx="82806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del primer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.fire()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puede concatenar un método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siguiendo la sintaxis del ejemplo, que recibe por parámetro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modal anterior.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Así, evaluamos el estado de ese resultado y con eso podemos definir qué hacer en el caso de que se haya apretado el botón de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confirmación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cancelación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0" y="2565600"/>
            <a:ext cx="3264736" cy="21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36" y="2565600"/>
            <a:ext cx="3167255" cy="2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/>
          <p:nvPr/>
        </p:nvSpPr>
        <p:spPr>
          <a:xfrm>
            <a:off x="-314175" y="1665850"/>
            <a:ext cx="6479100" cy="4203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31700" y="1021900"/>
            <a:ext cx="82806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es ese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then()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? 👀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 que ver con algo que llamamos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promesas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¡Lo veremos en detalle la clase que viene! 🙌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4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SWEET ALERT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/>
        </p:nvSpPr>
        <p:spPr>
          <a:xfrm>
            <a:off x="852188" y="13975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Incorporamos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nuestros proyectos 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💪.</a:t>
            </a:r>
            <a:endParaRPr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/>
        </p:nvSpPr>
        <p:spPr>
          <a:xfrm>
            <a:off x="809550" y="2232400"/>
            <a:ext cx="7524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SWEET ALERT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Incorporá Sweet Alert a tu proyecto y compartilo con tus compañeros/as de clase 🧠.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10/15 minutos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275" y="809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/>
        </p:nvSpPr>
        <p:spPr>
          <a:xfrm>
            <a:off x="2183550" y="152650"/>
            <a:ext cx="4776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SWEET ALERT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50"/>
          <p:cNvSpPr txBox="1"/>
          <p:nvPr/>
        </p:nvSpPr>
        <p:spPr>
          <a:xfrm>
            <a:off x="938100" y="1130850"/>
            <a:ext cx="72678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el uso de </a:t>
            </a:r>
            <a:r>
              <a:rPr b="1" lang="es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diversos contextos 🚨. Para ello, te proponemos integrar Sweet Alert a tu proyecto y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disparar un modal frente a un evento relevante de tu app.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te animás, compartí pantalla y mostrá tu ejemplo brevemente para continuar aprendiendo en conjunto 😁.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/>
        </p:nvSpPr>
        <p:spPr>
          <a:xfrm>
            <a:off x="1919850" y="1316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¿ALGUNA DUDA?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00" y="1120775"/>
            <a:ext cx="4259200" cy="36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qué es una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librería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las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ventajas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beneficios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su uso.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el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proceso de investigación e integración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librería.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TOASTIFY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/>
        </p:nvSpPr>
        <p:spPr>
          <a:xfrm>
            <a:off x="486450" y="1022150"/>
            <a:ext cx="81711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mostrar mensajes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notificación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personalizados 🔔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918750" y="43145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688" y="1866350"/>
            <a:ext cx="6846624" cy="26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925" y="2979138"/>
            <a:ext cx="3479425" cy="15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/>
        </p:nvSpPr>
        <p:spPr>
          <a:xfrm>
            <a:off x="401275" y="1317838"/>
            <a:ext cx="85635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 llamado a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Toastify()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de configuración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rabicPeriod"/>
            </a:pP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 llamado al método </a:t>
            </a: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.showToast()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concatenado para dispararlo asignando: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lphaLcPeriod"/>
            </a:pPr>
            <a:r>
              <a:rPr lang="es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text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mensaje a mostrar, y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AutoNum type="alphaLcPeriod"/>
            </a:pPr>
            <a:r>
              <a:rPr lang="es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duration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milisegundos para el fadeout.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Google Shape;401;p55"/>
          <p:cNvSpPr txBox="1"/>
          <p:nvPr/>
        </p:nvSpPr>
        <p:spPr>
          <a:xfrm>
            <a:off x="1875300" y="376950"/>
            <a:ext cx="5393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¿CÓMO USARLA?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984925" y="2979138"/>
            <a:ext cx="3589800" cy="178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5"/>
          <p:cNvSpPr txBox="1"/>
          <p:nvPr/>
        </p:nvSpPr>
        <p:spPr>
          <a:xfrm>
            <a:off x="1053350" y="3132438"/>
            <a:ext cx="35898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endParaRPr sz="11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/>
          <p:nvPr/>
        </p:nvSpPr>
        <p:spPr>
          <a:xfrm>
            <a:off x="541200" y="2126213"/>
            <a:ext cx="8061600" cy="1422600"/>
          </a:xfrm>
          <a:prstGeom prst="rect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6"/>
          <p:cNvSpPr txBox="1"/>
          <p:nvPr/>
        </p:nvSpPr>
        <p:spPr>
          <a:xfrm>
            <a:off x="541200" y="2126225"/>
            <a:ext cx="8061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documentación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Toastify es más sencilla que la de Sweet Alert 📋.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llamado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es el mismo, pero el resultado varía según la cantidad de propiedades y valores que definamos 💬.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431700" y="1278538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tips 🙌: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7" name="Google Shape;417;p57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las propiedades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gravity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modificar la ubicación del Toast: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00" y="2067750"/>
            <a:ext cx="32670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>
            <a:off x="801225" y="2067750"/>
            <a:ext cx="3939600" cy="24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7"/>
          <p:cNvSpPr txBox="1"/>
          <p:nvPr/>
        </p:nvSpPr>
        <p:spPr>
          <a:xfrm>
            <a:off x="921000" y="2067675"/>
            <a:ext cx="3747000" cy="24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endParaRPr sz="11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objeto de configuración, nos permite modificar el brackground del Toast: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7" name="Google Shape;427;p58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8"/>
          <p:cNvSpPr txBox="1"/>
          <p:nvPr/>
        </p:nvSpPr>
        <p:spPr>
          <a:xfrm>
            <a:off x="966750" y="2056475"/>
            <a:ext cx="72105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style: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background: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'linear-gradient(to right, #00b09b, #96c92d)'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59"/>
          <p:cNvSpPr txBox="1"/>
          <p:nvPr/>
        </p:nvSpPr>
        <p:spPr>
          <a:xfrm>
            <a:off x="431700" y="96155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también podemos estilar el Toast a nuestro gusto, definiendo clases a través de 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className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59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9"/>
          <p:cNvSpPr txBox="1"/>
          <p:nvPr/>
        </p:nvSpPr>
        <p:spPr>
          <a:xfrm>
            <a:off x="1082200" y="2183175"/>
            <a:ext cx="72594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gravity: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'bottom'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className: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'notificacion my-toast'</a:t>
            </a:r>
            <a:endParaRPr sz="14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/>
          <p:nvPr/>
        </p:nvSpPr>
        <p:spPr>
          <a:xfrm>
            <a:off x="-162600" y="136225"/>
            <a:ext cx="40779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206700" y="1157175"/>
            <a:ext cx="37086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otra parte, con 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onClick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definir una función de callback que se ejecuta al clickear el toast, generando interacciones interesantes: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60"/>
          <p:cNvSpPr/>
          <p:nvPr/>
        </p:nvSpPr>
        <p:spPr>
          <a:xfrm>
            <a:off x="4243500" y="0"/>
            <a:ext cx="49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0"/>
          <p:cNvSpPr txBox="1"/>
          <p:nvPr/>
        </p:nvSpPr>
        <p:spPr>
          <a:xfrm>
            <a:off x="4435950" y="961375"/>
            <a:ext cx="451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"Probando toast!"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'Clickeaste un Toast!'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position: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'left'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/>
          </a:p>
        </p:txBody>
      </p:sp>
      <p:pic>
        <p:nvPicPr>
          <p:cNvPr id="445" name="Google Shape;4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325" y="4736857"/>
            <a:ext cx="1067075" cy="24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47" y="3009325"/>
            <a:ext cx="3001326" cy="16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USOS DE TOASTIFY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431700" y="898200"/>
            <a:ext cx="828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destination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URLs de destino al clickear el Toast. Es úitl para direccionar el usuario a páginas de interés acordes al mensaje mostrado: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802500" y="2055575"/>
            <a:ext cx="7539000" cy="24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1"/>
          <p:cNvSpPr txBox="1"/>
          <p:nvPr/>
        </p:nvSpPr>
        <p:spPr>
          <a:xfrm>
            <a:off x="802500" y="2056475"/>
            <a:ext cx="69309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Toastify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"Click aquí para ir a Coder!"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duration: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destination: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'https://www.coderhouse.com'</a:t>
            </a:r>
            <a:endParaRPr sz="12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showToast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LUXON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Sugar Syntax: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nombre que se le da a los operadores avanzados que funcionan como simplificaciones de tareas más complejas. El operador ++ es un ejemplo de esto.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ternario: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simplificación de la estructura condicional if…else. Es un condicional que consta sí o sí de tres partes: la condición, el caso de ejecución en caso que se cumpla, y el caso else si no se cumple.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Lógico AND</a:t>
            </a: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reducción de un condicional, pero trata de ejecutar (o retornar) algo sólo si la condición es verdadera, reduce un if sencillo con un solo bloque de ejecución: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 lógico OR: 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( || ) es sintácticamente similar al anterior, con la diferencia que consta de dos operandos y no de una condición explícita: operando1 || operando2.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Desestructuración: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técnica que nos permite declarar variables donde guardar propiedades de un objeto de forma rápida y directa.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/>
          <p:nvPr/>
        </p:nvSpPr>
        <p:spPr>
          <a:xfrm>
            <a:off x="644625" y="1302650"/>
            <a:ext cx="8017500" cy="7668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 cap="flat" cmpd="sng" w="952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3"/>
          <p:cNvSpPr txBox="1"/>
          <p:nvPr/>
        </p:nvSpPr>
        <p:spPr>
          <a:xfrm>
            <a:off x="886350" y="1329475"/>
            <a:ext cx="7614600" cy="7131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Helvetica Neue"/>
                <a:ea typeface="Helvetica Neue"/>
                <a:cs typeface="Helvetica Neue"/>
                <a:sym typeface="Helvetica Neue"/>
              </a:rPr>
              <a:t>Permite trabajar con fechas y horas de una forma sencilla. Con Luxon puedes formatear, parsear, sumar y restar fechas, entre otras funciones.</a:t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7" name="Google Shape;4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3"/>
          <p:cNvSpPr txBox="1"/>
          <p:nvPr/>
        </p:nvSpPr>
        <p:spPr>
          <a:xfrm>
            <a:off x="757575" y="441000"/>
            <a:ext cx="730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¿PARA QUÉ SIRVE ESTA LIBRERÍA?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9" name="Google Shape;46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225" y="2328225"/>
            <a:ext cx="4821832" cy="21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3"/>
          <p:cNvSpPr txBox="1"/>
          <p:nvPr/>
        </p:nvSpPr>
        <p:spPr>
          <a:xfrm>
            <a:off x="102325" y="2477750"/>
            <a:ext cx="3966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50"/>
              <a:buFont typeface="Helvetica Neue"/>
              <a:buChar char="●"/>
            </a:pPr>
            <a:r>
              <a:rPr b="1" lang="es" sz="1650">
                <a:latin typeface="Helvetica Neue"/>
                <a:ea typeface="Helvetica Neue"/>
                <a:cs typeface="Helvetica Neue"/>
                <a:sym typeface="Helvetica Neue"/>
              </a:rPr>
              <a:t>¿Cómo instalarla?</a:t>
            </a:r>
            <a:endParaRPr b="1" sz="16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latin typeface="Helvetica Neue"/>
                <a:ea typeface="Helvetica Neue"/>
                <a:cs typeface="Helvetica Neue"/>
                <a:sym typeface="Helvetica Neue"/>
              </a:rPr>
              <a:t>Puedes agregarlo a tu proyecto siguiendo las instrucciones de la documentación, descargando el script correspondiente y vinculandolo al html.</a:t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/>
        </p:nvSpPr>
        <p:spPr>
          <a:xfrm>
            <a:off x="130200" y="1786100"/>
            <a:ext cx="9013800" cy="133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"https://cdn.jsdelivr.net/npm/luxon@2.3.0/build/global/luxon.min.js"</a:t>
            </a: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s" sz="1350">
                <a:solidFill>
                  <a:srgbClr val="80808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/>
          <p:nvPr/>
        </p:nvSpPr>
        <p:spPr>
          <a:xfrm>
            <a:off x="1019850" y="3424525"/>
            <a:ext cx="710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provee la </a:t>
            </a:r>
            <a:r>
              <a:rPr b="1"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 global luxon</a:t>
            </a: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cual podemos acceder a todos los métodos necesarios.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1302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bien utilizando el CDN: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5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1138700" y="682275"/>
            <a:ext cx="6732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principal en luxon es DateTime. Para ser más eficientes/ordenados, podemos referenciarla en una variable global para facilitar su acceso: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456600" y="1896150"/>
            <a:ext cx="8111400" cy="35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5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endParaRPr sz="17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87" name="Google Shape;487;p65"/>
          <p:cNvSpPr txBox="1"/>
          <p:nvPr/>
        </p:nvSpPr>
        <p:spPr>
          <a:xfrm>
            <a:off x="456600" y="2330025"/>
            <a:ext cx="77625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DateTime representa un milisegundo específico en el tiempo, junto con una zona horaria.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nuestro primer DateTime con el método .local(), que recibe argumentos desde el año hasta los milisegundos.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principio es similar al objeto Date de JS, pero trae diversos métodos útiles: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65"/>
          <p:cNvSpPr txBox="1"/>
          <p:nvPr/>
        </p:nvSpPr>
        <p:spPr>
          <a:xfrm>
            <a:off x="456600" y="3977775"/>
            <a:ext cx="8111400" cy="71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 / 01 / 2022 - 12:10hs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617775" y="827638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 objeto de fecha con la fecha actual a través de DateTime.now(), que es equivalente a llamar a DateTime.local() sin argumentos.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podemos crear fechas a través de un objeto, pasando las distintas características por propiedades y valores: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449150" y="2393050"/>
            <a:ext cx="8111400" cy="22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fromObject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{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{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zone: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'America/Buenos_Aires'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numberingSystem: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'beng'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)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3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s" sz="13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)</a:t>
            </a:r>
            <a:endParaRPr sz="13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2022-02-22T12:00:00.000-03:00</a:t>
            </a:r>
            <a:endParaRPr sz="1750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Usos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658075" y="1149938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Vemos que el método fromObject recibe dos objetos por parámetro.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donde definimos numéricamente la fecha y hora, y el segundo donde aclaramos la zona horaria y el tipo de numeración.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También podemos crear fechas a partir de un string siguiendo la norma ISO, con el método fromISO: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516300" y="3413675"/>
            <a:ext cx="8111400" cy="83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fromISO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"2017-05-15"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        </a:t>
            </a: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May 15, 2017 at midnight</a:t>
            </a:r>
            <a:endParaRPr sz="14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fromISO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"2017-05-15T08:30:00"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May 15, 2017 at 8:30</a:t>
            </a:r>
            <a:endParaRPr sz="17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1" name="Google Shape;511;p68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hicimos console.log de los ejemplos anteriores notamos que no obtenemos una presentación clara, útil, de las fechas creadas.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recuperar los valores en un formato legible debemos aplicar algunos métodos específicos para esto.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Algo que sí queremos es recuperar la fecha como string, y para eso aplicamos el método .toString() al objeto creado: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2" name="Google Shape;512;p68"/>
          <p:cNvSpPr txBox="1"/>
          <p:nvPr/>
        </p:nvSpPr>
        <p:spPr>
          <a:xfrm>
            <a:off x="516300" y="3171975"/>
            <a:ext cx="8111400" cy="1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)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2022-01-25T12:31:00.775-03:00</a:t>
            </a:r>
            <a:endParaRPr sz="21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9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69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acceder a los distintos componentes de la fecha creada a través de propiedades específicas: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69"/>
          <p:cNvSpPr txBox="1"/>
          <p:nvPr/>
        </p:nvSpPr>
        <p:spPr>
          <a:xfrm>
            <a:off x="516300" y="2186625"/>
            <a:ext cx="8111400" cy="231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2022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1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25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second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22</a:t>
            </a:r>
            <a:endParaRPr sz="16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weekday</a:t>
            </a:r>
            <a:r>
              <a:rPr lang="es" sz="16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//=&gt; 2</a:t>
            </a:r>
            <a:endParaRPr sz="22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0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 a las fechas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70"/>
          <p:cNvSpPr txBox="1"/>
          <p:nvPr/>
        </p:nvSpPr>
        <p:spPr>
          <a:xfrm>
            <a:off x="658075" y="1055913"/>
            <a:ext cx="76548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hay otros accesos posibles y útiles.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totalidad de ellos se puede revisar en la documentación de Luxon para decidir cuál es el que necesitas: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8" name="Google Shape;528;p70"/>
          <p:cNvSpPr txBox="1"/>
          <p:nvPr/>
        </p:nvSpPr>
        <p:spPr>
          <a:xfrm>
            <a:off x="516300" y="2672475"/>
            <a:ext cx="8111400" cy="18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zoneName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America/Buenos_Aires</a:t>
            </a:r>
            <a:endParaRPr sz="17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7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7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daysInMonth</a:t>
            </a:r>
            <a:r>
              <a:rPr lang="es" sz="17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7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31</a:t>
            </a:r>
            <a:endParaRPr sz="23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1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1"/>
          <p:cNvSpPr txBox="1"/>
          <p:nvPr/>
        </p:nvSpPr>
        <p:spPr>
          <a:xfrm>
            <a:off x="3693125" y="1149925"/>
            <a:ext cx="5149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 vamos a querer mostrar nuestra fecha en un formato legible acorde a nuestra necesidad.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esto, el más común es el método .toLocaleString() que ajusta la fecha a un formato sencillo y genérico.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Luxon posee una lista de presets con distintos formatos posibles, el cual podemos elegir y enviar por parámetro al método .toLocaleString().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Adicionalmente, puedes concatenar previamente el método .setLocale para cambiar el idioma de presentación.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6" name="Google Shape;53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75" y="1319213"/>
            <a:ext cx="33337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2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72"/>
          <p:cNvSpPr txBox="1"/>
          <p:nvPr/>
        </p:nvSpPr>
        <p:spPr>
          <a:xfrm>
            <a:off x="885900" y="825400"/>
            <a:ext cx="7305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Les presentamos un ejemplo tomando al día Viernes 14 de Octubre de 1983: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44" name="Google Shape;544;p72"/>
          <p:cNvGraphicFramePr/>
          <p:nvPr/>
        </p:nvGraphicFramePr>
        <p:xfrm>
          <a:off x="952500" y="16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{621708F9-82FE-4667-B9ED-1434B5F02EC3}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Nombre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ton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91425" marB="91425" marR="91425" marL="91425">
                    <a:solidFill>
                      <a:srgbClr val="A6FFC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DATE_SHORT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corta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14/10/1993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DATE_MED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abreviada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Oct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DATE_MED_WITH_WEEKDAY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abreviada con día de la semana abreviado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Frid, Oct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DATE_FULL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completa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October 14,1983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DATE_HUGE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Fecha completa con día de la semana completo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Friday, October 14, 1983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Formatear la fecha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516300" y="1007250"/>
            <a:ext cx="8111400" cy="288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DATE_FULL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 de enero de 2022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TIME_SIMPLE</a:t>
            </a:r>
            <a:r>
              <a:rPr lang="es" sz="15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15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12:51</a:t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setLocale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'en'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s" sz="14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DATE_FULL</a:t>
            </a:r>
            <a:r>
              <a:rPr lang="es" sz="14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endParaRPr sz="14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January 25, 2022</a:t>
            </a:r>
            <a:endParaRPr sz="21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2" name="Google Shape;552;p73"/>
          <p:cNvSpPr txBox="1"/>
          <p:nvPr/>
        </p:nvSpPr>
        <p:spPr>
          <a:xfrm>
            <a:off x="516300" y="4046975"/>
            <a:ext cx="7069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Puedes acceder al listado de </a:t>
            </a:r>
            <a:r>
              <a:rPr i="1"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presets </a:t>
            </a:r>
            <a:r>
              <a:rPr lang="es" sz="15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aquí </a:t>
            </a:r>
            <a:r>
              <a:rPr lang="es" sz="1500" u="sng">
                <a:solidFill>
                  <a:srgbClr val="1155C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https://moment.github.io/luxon/#/formatting?id=presets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74"/>
          <p:cNvSpPr txBox="1"/>
          <p:nvPr/>
        </p:nvSpPr>
        <p:spPr>
          <a:xfrm>
            <a:off x="4237800" y="1222150"/>
            <a:ext cx="4855500" cy="288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14:21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plus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19:36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month: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days: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15/11/2021 14:21</a:t>
            </a:r>
            <a:endParaRPr sz="15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0" name="Google Shape;560;p74"/>
          <p:cNvSpPr txBox="1"/>
          <p:nvPr/>
        </p:nvSpPr>
        <p:spPr>
          <a:xfrm>
            <a:off x="0" y="1128150"/>
            <a:ext cx="4237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objetos de Luxon son inmutables.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Esto significa que los métodos de transformación no modifican la variable sobre la cual los aplicamos, sino que retornan nuevas instancias alteradas de ellos.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	Con los métodos plus y minus podemos obtener cálculos sobre las fechas de forma sencilla.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Pasamos un objeto con la cantidad de días, meses, horas, minutos, etc., que queramos sumar o restar a la fecha de referencia: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5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Transformación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7" name="Google Shape;567;p75"/>
          <p:cNvSpPr txBox="1"/>
          <p:nvPr/>
        </p:nvSpPr>
        <p:spPr>
          <a:xfrm>
            <a:off x="1510050" y="2336825"/>
            <a:ext cx="6123900" cy="65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D4D4D4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s" sz="12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hour: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es" sz="1250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hour</a:t>
            </a:r>
            <a:r>
              <a:rPr lang="es" sz="1250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250">
                <a:solidFill>
                  <a:srgbClr val="6A9955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//=&gt; 3</a:t>
            </a:r>
            <a:endParaRPr>
              <a:highlight>
                <a:srgbClr val="0000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569CD6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4FC1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68" name="Google Shape;568;p75"/>
          <p:cNvSpPr txBox="1"/>
          <p:nvPr/>
        </p:nvSpPr>
        <p:spPr>
          <a:xfrm>
            <a:off x="1087800" y="1208725"/>
            <a:ext cx="66879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pueden crear nuevas instancias reemplazando propiedades específicas: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6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5" name="Google Shape;575;p76"/>
          <p:cNvSpPr txBox="1"/>
          <p:nvPr/>
        </p:nvSpPr>
        <p:spPr>
          <a:xfrm>
            <a:off x="3773675" y="1683000"/>
            <a:ext cx="50697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 representa una cantidad de tiempo, como puede ser “3 horas y 15 minutos”.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crea a través del método .fromObject enviando un objeto con las características deseadas.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sumar o restar a un objeto DateTime, y también tiene sus propios getters: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6" name="Google Shape;57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0" y="1427850"/>
            <a:ext cx="3336433" cy="25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7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Duration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3" name="Google Shape;583;p77"/>
          <p:cNvSpPr txBox="1"/>
          <p:nvPr/>
        </p:nvSpPr>
        <p:spPr>
          <a:xfrm>
            <a:off x="1332000" y="607775"/>
            <a:ext cx="6228900" cy="42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endParaRPr sz="10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fromObject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({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minutes: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hours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3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minutes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15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) </a:t>
            </a: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0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 25/1/2022 14:35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plus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17:50</a:t>
            </a:r>
            <a:endParaRPr sz="10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minus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dur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toLocaleString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DATETIME_SHORT</a:t>
            </a:r>
            <a:r>
              <a:rPr lang="e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25/1/2022 11:20</a:t>
            </a:r>
            <a:endParaRPr sz="1150">
              <a:solidFill>
                <a:srgbClr val="569CD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075" y="128022"/>
            <a:ext cx="949550" cy="6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8"/>
          <p:cNvSpPr/>
          <p:nvPr/>
        </p:nvSpPr>
        <p:spPr>
          <a:xfrm>
            <a:off x="-162600" y="136225"/>
            <a:ext cx="4515600" cy="3507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Interval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78"/>
          <p:cNvSpPr txBox="1"/>
          <p:nvPr/>
        </p:nvSpPr>
        <p:spPr>
          <a:xfrm>
            <a:off x="486000" y="1032325"/>
            <a:ext cx="8172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similar podemos trabajar la clase Interval, que con su constructor podemos enviar dos fechas y nos devuelve el intervalo entre ellas, pudiendo acceder para realizar los cálculos que necesitemos.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78"/>
          <p:cNvSpPr txBox="1"/>
          <p:nvPr/>
        </p:nvSpPr>
        <p:spPr>
          <a:xfrm>
            <a:off x="1832400" y="2256100"/>
            <a:ext cx="5479200" cy="23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luxon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endParaRPr sz="11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later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DateTime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2022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fromDateTimes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now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later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'days'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0.3905736111111111</a:t>
            </a:r>
            <a:endParaRPr sz="11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'hours'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9.373766666666667</a:t>
            </a:r>
            <a:endParaRPr sz="1150">
              <a:solidFill>
                <a:srgbClr val="6A9955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4FC1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'minutes'</a:t>
            </a:r>
            <a:r>
              <a:rPr lang="es" sz="11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 562.426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INCORPORANDO LIBRERÍAS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7" name="Google Shape;597;p79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7 días para entregarlo.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9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" name="Google Shape;604;p80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{621708F9-82FE-4667-B9ED-1434B5F02EC3}</a:tableStyleId>
              </a:tblPr>
              <a:tblGrid>
                <a:gridCol w="2945825"/>
                <a:gridCol w="3822275"/>
                <a:gridCol w="2069375"/>
              </a:tblGrid>
              <a:tr h="778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LIBRERÍAS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398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Trabajarás sobre el proyecto final que vienes preparando desafío a desafío. Esta vez, debe nombrarse: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“Librerias+Apellido”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53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s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/>
                        <a:t>&gt;&gt;</a:t>
                      </a:r>
                      <a:r>
                        <a:rPr b="1" lang="es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visto en clase, incorpora al menos una librería a tu proyecto, brindándole un uso relevante. Si lo ves necesario, también es válida la opción de investigar por tu cuenta e integrar una librería diferente a las vistas en clase. Cualquiera sea tu elección de librería, </a:t>
                      </a:r>
                      <a:r>
                        <a:rPr b="1" lang="es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justificá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tu decisión.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/>
                        <a:t>&gt;&gt;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Incorporar una librería al proyecto de manera coherente, cuya aplicación se torne significativa para tu proyecto.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Justificá tu elección según la naturaleza de tu proyecto y la utilidad que la librería seleccionada pueda tener en él.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/>
                        <a:t>&gt;&gt;Ejemplo: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05" name="Google Shape;60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537" y="11221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81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{621708F9-82FE-4667-B9ED-1434B5F02EC3}</a:tableStyleId>
              </a:tblPr>
              <a:tblGrid>
                <a:gridCol w="2945825"/>
                <a:gridCol w="3822275"/>
                <a:gridCol w="2069375"/>
              </a:tblGrid>
              <a:tr h="778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LIBRERÍAS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25538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/>
                        <a:t>&gt;&gt;Ejemplo: 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Algunas pistas 😎 Para lograr coherencia entre la librería seleccionada y el proyecto, deberás pensar en su aplicación real. Supongamos: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Helvetica Neue Light"/>
                        <a:buChar char="-"/>
                      </a:pP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Trabajo con fechas, en este caso lo más útil sería elegir librería 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Luxo</a:t>
                      </a: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📆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Helvetica Neue Light"/>
                        <a:buChar char="-"/>
                      </a:pPr>
                      <a:r>
                        <a:rPr lang="es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Trabajo con alert, entonces lo más coherente sería tomar Toastify o Sweet Alert 🚨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11" name="Google Shape;61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687" y="416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2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ENTREGA FINAL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16 finaliza el curso de JavaScript y se entregarán las consignas de la entrega definitiva del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 final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 misma, incluirá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trabajados en los desafíos del curso.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7" name="Google Shape;6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4294967295"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624275" y="14582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1" name="Google Shape;101;p20"/>
          <p:cNvCxnSpPr/>
          <p:nvPr/>
        </p:nvCxnSpPr>
        <p:spPr>
          <a:xfrm rot="10800000">
            <a:off x="2077175" y="16235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" name="Google Shape;102;p20"/>
          <p:cNvCxnSpPr/>
          <p:nvPr/>
        </p:nvCxnSpPr>
        <p:spPr>
          <a:xfrm rot="10800000">
            <a:off x="3022125" y="1633412"/>
            <a:ext cx="0" cy="1217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0"/>
          <p:cNvCxnSpPr/>
          <p:nvPr/>
        </p:nvCxnSpPr>
        <p:spPr>
          <a:xfrm rot="10800000">
            <a:off x="3022125" y="16235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 rot="10800000">
            <a:off x="3022125" y="2195025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5" name="Google Shape;105;p20"/>
          <p:cNvCxnSpPr/>
          <p:nvPr/>
        </p:nvCxnSpPr>
        <p:spPr>
          <a:xfrm rot="10800000">
            <a:off x="3022125" y="2851100"/>
            <a:ext cx="982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6" name="Google Shape;106;p20"/>
          <p:cNvSpPr/>
          <p:nvPr/>
        </p:nvSpPr>
        <p:spPr>
          <a:xfrm flipH="1">
            <a:off x="4061078" y="1338763"/>
            <a:ext cx="2240400" cy="336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4061148" y="2026168"/>
            <a:ext cx="2240400" cy="3327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 JS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4061144" y="2813029"/>
            <a:ext cx="2240400" cy="332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Luxon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" name="Google Shape;109;p20"/>
          <p:cNvCxnSpPr/>
          <p:nvPr/>
        </p:nvCxnSpPr>
        <p:spPr>
          <a:xfrm rot="10800000">
            <a:off x="1361550" y="1865313"/>
            <a:ext cx="0" cy="5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0" name="Google Shape;110;p20"/>
          <p:cNvSpPr/>
          <p:nvPr/>
        </p:nvSpPr>
        <p:spPr>
          <a:xfrm>
            <a:off x="624275" y="2489600"/>
            <a:ext cx="1452900" cy="330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 rot="10800000">
            <a:off x="1361550" y="2912088"/>
            <a:ext cx="0" cy="5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20"/>
          <p:cNvSpPr/>
          <p:nvPr/>
        </p:nvSpPr>
        <p:spPr>
          <a:xfrm>
            <a:off x="624275" y="3551775"/>
            <a:ext cx="1452900" cy="3306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3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3"/>
          <p:cNvSpPr txBox="1"/>
          <p:nvPr/>
        </p:nvSpPr>
        <p:spPr>
          <a:xfrm>
            <a:off x="3542550" y="1333784"/>
            <a:ext cx="52119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entrega del proyecto final</a:t>
            </a: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temas vistos hasta el momento, más otros que verán </a:t>
            </a:r>
            <a:r>
              <a:rPr lang="es" sz="1700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durante e</a:t>
            </a:r>
            <a:r>
              <a:rPr lang="es" sz="17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ste y el próximo módulo</a:t>
            </a: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3488825" y="3183052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la consigna del proyecto final se entrega recién ¡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16! 🙌 </a:t>
            </a: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Y tendrán hasta 20 días para resolverlo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5" name="Google Shape;6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83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627" name="Google Shape;627;p83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83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83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83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83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2" name="Google Shape;632;p83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633" name="Google Shape;633;p83"/>
            <p:cNvPicPr preferRelativeResize="0"/>
            <p:nvPr/>
          </p:nvPicPr>
          <p:blipFill rotWithShape="1">
            <a:blip r:embed="rId4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5" name="Google Shape;63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4"/>
          <p:cNvSpPr txBox="1"/>
          <p:nvPr/>
        </p:nvSpPr>
        <p:spPr>
          <a:xfrm>
            <a:off x="1420175" y="152075"/>
            <a:ext cx="6696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ÚLTIMOS PASOS HACIA EL PF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Incluiremos…</a:t>
            </a:r>
            <a:endParaRPr i="1"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1" name="Google Shape;641;p84"/>
          <p:cNvSpPr txBox="1"/>
          <p:nvPr/>
        </p:nvSpPr>
        <p:spPr>
          <a:xfrm>
            <a:off x="4409975" y="1969875"/>
            <a:ext cx="45243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Optimizando el proyecto final - Desafío complementario </a:t>
            </a:r>
            <a:r>
              <a:rPr lang="es" sz="2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✅</a:t>
            </a:r>
            <a:endParaRPr b="1" sz="2700">
              <a:solidFill>
                <a:srgbClr val="9E9E9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s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 - Desafío entregable </a:t>
            </a:r>
            <a:r>
              <a:rPr b="1" lang="es" sz="1700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HOY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AJAX &amp; </a:t>
            </a: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Fetch</a:t>
            </a:r>
            <a:endParaRPr sz="1700">
              <a:solidFill>
                <a:srgbClr val="D4D4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700"/>
              <a:buFont typeface="Helvetica Neue Light"/>
              <a:buChar char="●"/>
            </a:pPr>
            <a:r>
              <a:rPr lang="es" sz="1700">
                <a:solidFill>
                  <a:srgbClr val="D4D4D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Frameworks + Node.JS</a:t>
            </a:r>
            <a:endParaRPr sz="1700">
              <a:solidFill>
                <a:srgbClr val="D4D4D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2" name="Google Shape;6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776" y="368552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876" y="3270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00" y="1750976"/>
            <a:ext cx="3637775" cy="27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0" name="Google Shape;65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86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Sweet Alert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Toastify JS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Luxon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7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62" name="Google Shape;66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26125" y="3604550"/>
            <a:ext cx="2331900" cy="807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11 - </a:t>
            </a:r>
            <a:endParaRPr sz="1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25700" y="2456475"/>
            <a:ext cx="23118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25700" y="3021075"/>
            <a:ext cx="23319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13 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A5A5A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